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70" r:id="rId3"/>
    <p:sldId id="256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</p:sldIdLst>
  <p:sldSz cx="10290175" cy="14549438"/>
  <p:notesSz cx="6808788" cy="9823450"/>
  <p:defaultTextStyle>
    <a:defPPr>
      <a:defRPr lang="ko-KR"/>
    </a:defPPr>
    <a:lvl1pPr marL="0" algn="l" defTabSz="1959559" rtl="0" eaLnBrk="1" latinLnBrk="1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79780" algn="l" defTabSz="1959559" rtl="0" eaLnBrk="1" latinLnBrk="1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59559" algn="l" defTabSz="1959559" rtl="0" eaLnBrk="1" latinLnBrk="1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39339" algn="l" defTabSz="1959559" rtl="0" eaLnBrk="1" latinLnBrk="1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19118" algn="l" defTabSz="1959559" rtl="0" eaLnBrk="1" latinLnBrk="1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98898" algn="l" defTabSz="1959559" rtl="0" eaLnBrk="1" latinLnBrk="1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78678" algn="l" defTabSz="1959559" rtl="0" eaLnBrk="1" latinLnBrk="1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58457" algn="l" defTabSz="1959559" rtl="0" eaLnBrk="1" latinLnBrk="1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38237" algn="l" defTabSz="1959559" rtl="0" eaLnBrk="1" latinLnBrk="1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19" autoAdjust="0"/>
    <p:restoredTop sz="91972" autoAdjust="0"/>
  </p:normalViewPr>
  <p:slideViewPr>
    <p:cSldViewPr showGuides="1">
      <p:cViewPr>
        <p:scale>
          <a:sx n="76" d="100"/>
          <a:sy n="76" d="100"/>
        </p:scale>
        <p:origin x="-638" y="-58"/>
      </p:cViewPr>
      <p:guideLst>
        <p:guide orient="horz" pos="4582"/>
        <p:guide pos="32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828" y="-90"/>
      </p:cViewPr>
      <p:guideLst>
        <p:guide orient="horz" pos="3094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crcsu\My%20Documents\20131206%20densit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crcsu\My%20Documents\20131206%20densit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L:\20131206%20densi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L:\20131206%20densit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crcsu\My%20Documents\20131206%20densit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L:\20131206%20densit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L:\20131206%20densi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Sheet1!$F$120:$F$125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0.36000000000000032</c:v>
                  </c:pt>
                  <c:pt idx="2">
                    <c:v>0.39357337308308832</c:v>
                  </c:pt>
                  <c:pt idx="3">
                    <c:v>0.26083200212652857</c:v>
                  </c:pt>
                  <c:pt idx="4">
                    <c:v>0.49122296363260526</c:v>
                  </c:pt>
                  <c:pt idx="5">
                    <c:v>1.5995416010011523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Sheet1!$E$120:$E$125</c:f>
              <c:numCache>
                <c:formatCode>General</c:formatCode>
                <c:ptCount val="6"/>
                <c:pt idx="0">
                  <c:v>1</c:v>
                </c:pt>
                <c:pt idx="1">
                  <c:v>10.149999999999999</c:v>
                </c:pt>
                <c:pt idx="2">
                  <c:v>1.1500000000000001</c:v>
                </c:pt>
                <c:pt idx="3">
                  <c:v>9.1033333333333335</c:v>
                </c:pt>
                <c:pt idx="4">
                  <c:v>1.1599999999999999</c:v>
                </c:pt>
                <c:pt idx="5">
                  <c:v>6.4033333333333333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38112"/>
        <c:axId val="101339904"/>
      </c:barChart>
      <c:catAx>
        <c:axId val="101338112"/>
        <c:scaling>
          <c:orientation val="minMax"/>
        </c:scaling>
        <c:delete val="0"/>
        <c:axPos val="b"/>
        <c:majorTickMark val="in"/>
        <c:minorTickMark val="none"/>
        <c:tickLblPos val="none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ko-KR"/>
          </a:p>
        </c:txPr>
        <c:crossAx val="101339904"/>
        <c:crosses val="autoZero"/>
        <c:auto val="1"/>
        <c:lblAlgn val="ctr"/>
        <c:lblOffset val="100"/>
        <c:noMultiLvlLbl val="0"/>
      </c:catAx>
      <c:valAx>
        <c:axId val="10133990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ko-KR"/>
          </a:p>
        </c:txPr>
        <c:crossAx val="101338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Sheet1!$F$106:$F$109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0.27682726262659413</c:v>
                  </c:pt>
                  <c:pt idx="2">
                    <c:v>0.28571547618799664</c:v>
                  </c:pt>
                  <c:pt idx="3">
                    <c:v>0.8816083786655684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Sheet1!$A$106:$A$109</c:f>
              <c:strCache>
                <c:ptCount val="4"/>
                <c:pt idx="0">
                  <c:v>V</c:v>
                </c:pt>
                <c:pt idx="1">
                  <c:v>V+R</c:v>
                </c:pt>
                <c:pt idx="2">
                  <c:v>G</c:v>
                </c:pt>
                <c:pt idx="3">
                  <c:v>G+R</c:v>
                </c:pt>
              </c:strCache>
            </c:strRef>
          </c:cat>
          <c:val>
            <c:numRef>
              <c:f>Sheet1!$E$106:$E$109</c:f>
              <c:numCache>
                <c:formatCode>General</c:formatCode>
                <c:ptCount val="4"/>
                <c:pt idx="0">
                  <c:v>1</c:v>
                </c:pt>
                <c:pt idx="1">
                  <c:v>0.96666666666666667</c:v>
                </c:pt>
                <c:pt idx="2">
                  <c:v>10.143333333333333</c:v>
                </c:pt>
                <c:pt idx="3">
                  <c:v>10.816666666666668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566784"/>
        <c:axId val="150568320"/>
      </c:barChart>
      <c:catAx>
        <c:axId val="150566784"/>
        <c:scaling>
          <c:orientation val="minMax"/>
        </c:scaling>
        <c:delete val="0"/>
        <c:axPos val="b"/>
        <c:majorTickMark val="in"/>
        <c:minorTickMark val="none"/>
        <c:tickLblPos val="none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ko-KR"/>
          </a:p>
        </c:txPr>
        <c:crossAx val="150568320"/>
        <c:crosses val="autoZero"/>
        <c:auto val="1"/>
        <c:lblAlgn val="ctr"/>
        <c:lblOffset val="100"/>
        <c:noMultiLvlLbl val="0"/>
      </c:catAx>
      <c:valAx>
        <c:axId val="150568320"/>
        <c:scaling>
          <c:orientation val="minMax"/>
          <c:max val="15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ko-KR"/>
          </a:p>
        </c:txPr>
        <c:crossAx val="150566784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Sheet1!$E$49:$E$56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8.0000000000000071E-2</c:v>
                  </c:pt>
                  <c:pt idx="2">
                    <c:v>0.42567593307585511</c:v>
                  </c:pt>
                  <c:pt idx="3">
                    <c:v>1.023669868658837</c:v>
                  </c:pt>
                  <c:pt idx="4">
                    <c:v>0.43431939092485089</c:v>
                  </c:pt>
                  <c:pt idx="5">
                    <c:v>0.26851443164195055</c:v>
                  </c:pt>
                  <c:pt idx="6">
                    <c:v>2.226948584947575</c:v>
                  </c:pt>
                  <c:pt idx="7">
                    <c:v>1.4399999999999997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Sheet1!$D$49:$D$56</c:f>
              <c:numCache>
                <c:formatCode>General</c:formatCode>
                <c:ptCount val="8"/>
                <c:pt idx="0">
                  <c:v>1</c:v>
                </c:pt>
                <c:pt idx="1">
                  <c:v>1.02</c:v>
                </c:pt>
                <c:pt idx="2">
                  <c:v>8.1199999999999992</c:v>
                </c:pt>
                <c:pt idx="3">
                  <c:v>9.2899999999999991</c:v>
                </c:pt>
                <c:pt idx="4">
                  <c:v>0.88666666666666671</c:v>
                </c:pt>
                <c:pt idx="5">
                  <c:v>0.80000000000000016</c:v>
                </c:pt>
                <c:pt idx="6">
                  <c:v>4.8499999999999996</c:v>
                </c:pt>
                <c:pt idx="7">
                  <c:v>9.76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Sheet1!$E$58:$E$65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0.29569128044860116</c:v>
                  </c:pt>
                  <c:pt idx="2">
                    <c:v>0.28005951748393298</c:v>
                  </c:pt>
                  <c:pt idx="3">
                    <c:v>0.13012814197295414</c:v>
                  </c:pt>
                  <c:pt idx="4">
                    <c:v>0.3534590971149747</c:v>
                  </c:pt>
                  <c:pt idx="5">
                    <c:v>0.61174613471057659</c:v>
                  </c:pt>
                  <c:pt idx="6">
                    <c:v>0.33201405592735556</c:v>
                  </c:pt>
                  <c:pt idx="7">
                    <c:v>0.75048872965110724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Sheet1!$D$58:$D$65</c:f>
              <c:numCache>
                <c:formatCode>General</c:formatCode>
                <c:ptCount val="8"/>
                <c:pt idx="0">
                  <c:v>1</c:v>
                </c:pt>
                <c:pt idx="1">
                  <c:v>2.6333333333333333</c:v>
                </c:pt>
                <c:pt idx="2">
                  <c:v>1.2933333333333332</c:v>
                </c:pt>
                <c:pt idx="3">
                  <c:v>2.6233333333333335</c:v>
                </c:pt>
                <c:pt idx="4">
                  <c:v>1.0233333333333334</c:v>
                </c:pt>
                <c:pt idx="5">
                  <c:v>2.3733333333333335</c:v>
                </c:pt>
                <c:pt idx="6">
                  <c:v>0.9966666666666667</c:v>
                </c:pt>
                <c:pt idx="7">
                  <c:v>3.1366666666666667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643456"/>
        <c:axId val="150644992"/>
      </c:barChart>
      <c:catAx>
        <c:axId val="150643456"/>
        <c:scaling>
          <c:orientation val="minMax"/>
        </c:scaling>
        <c:delete val="0"/>
        <c:axPos val="b"/>
        <c:majorTickMark val="in"/>
        <c:minorTickMark val="none"/>
        <c:tickLblPos val="none"/>
        <c:crossAx val="150644992"/>
        <c:crosses val="autoZero"/>
        <c:auto val="1"/>
        <c:lblAlgn val="ctr"/>
        <c:lblOffset val="100"/>
        <c:noMultiLvlLbl val="0"/>
      </c:catAx>
      <c:valAx>
        <c:axId val="15064499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ko-KR"/>
          </a:p>
        </c:txPr>
        <c:crossAx val="150643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Sheet1!$E$67:$E$74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0.28583211855912843</c:v>
                  </c:pt>
                  <c:pt idx="2">
                    <c:v>1.2667675398430449</c:v>
                  </c:pt>
                  <c:pt idx="3">
                    <c:v>1.9444622221409396</c:v>
                  </c:pt>
                  <c:pt idx="4">
                    <c:v>0.6250599971202756</c:v>
                  </c:pt>
                  <c:pt idx="5">
                    <c:v>0.14422205101855959</c:v>
                  </c:pt>
                  <c:pt idx="6">
                    <c:v>2.6350395316452739</c:v>
                  </c:pt>
                  <c:pt idx="7">
                    <c:v>1.2200546435850046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Sheet1!$D$67:$D$74</c:f>
              <c:numCache>
                <c:formatCode>General</c:formatCode>
                <c:ptCount val="8"/>
                <c:pt idx="0">
                  <c:v>1</c:v>
                </c:pt>
                <c:pt idx="1">
                  <c:v>1.28</c:v>
                </c:pt>
                <c:pt idx="2">
                  <c:v>10.829999999999998</c:v>
                </c:pt>
                <c:pt idx="3">
                  <c:v>11.626666666666667</c:v>
                </c:pt>
                <c:pt idx="4">
                  <c:v>1.47</c:v>
                </c:pt>
                <c:pt idx="5">
                  <c:v>1.57</c:v>
                </c:pt>
                <c:pt idx="6">
                  <c:v>6.8866666666666667</c:v>
                </c:pt>
                <c:pt idx="7">
                  <c:v>12.613333333333335</c:v>
                </c:pt>
              </c:numCache>
            </c:numRef>
          </c:val>
        </c:ser>
        <c:ser>
          <c:idx val="2"/>
          <c:order val="1"/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Sheet1!$E$85:$E$92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0.17243356208503433</c:v>
                  </c:pt>
                  <c:pt idx="2">
                    <c:v>0.39323445084749864</c:v>
                  </c:pt>
                  <c:pt idx="3">
                    <c:v>0.38314488121336054</c:v>
                  </c:pt>
                  <c:pt idx="4">
                    <c:v>7.0945988845975916E-2</c:v>
                  </c:pt>
                  <c:pt idx="5">
                    <c:v>0.22941955743426298</c:v>
                  </c:pt>
                  <c:pt idx="6">
                    <c:v>0.18770544300401451</c:v>
                  </c:pt>
                  <c:pt idx="7">
                    <c:v>0.12124355652982161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Sheet1!$D$85:$D$92</c:f>
              <c:numCache>
                <c:formatCode>General</c:formatCode>
                <c:ptCount val="8"/>
                <c:pt idx="0">
                  <c:v>1</c:v>
                </c:pt>
                <c:pt idx="1">
                  <c:v>0.46333333333333332</c:v>
                </c:pt>
                <c:pt idx="2">
                  <c:v>1.5566666666666666</c:v>
                </c:pt>
                <c:pt idx="3">
                  <c:v>0.61</c:v>
                </c:pt>
                <c:pt idx="4">
                  <c:v>3.2866666666666666</c:v>
                </c:pt>
                <c:pt idx="5">
                  <c:v>1.2466666666666668</c:v>
                </c:pt>
                <c:pt idx="6">
                  <c:v>3.2833333333333337</c:v>
                </c:pt>
                <c:pt idx="7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701952"/>
        <c:axId val="150703488"/>
      </c:barChart>
      <c:catAx>
        <c:axId val="150701952"/>
        <c:scaling>
          <c:orientation val="minMax"/>
        </c:scaling>
        <c:delete val="0"/>
        <c:axPos val="b"/>
        <c:majorTickMark val="in"/>
        <c:minorTickMark val="none"/>
        <c:tickLblPos val="none"/>
        <c:crossAx val="150703488"/>
        <c:crosses val="autoZero"/>
        <c:auto val="1"/>
        <c:lblAlgn val="ctr"/>
        <c:lblOffset val="100"/>
        <c:noMultiLvlLbl val="0"/>
      </c:catAx>
      <c:valAx>
        <c:axId val="150703488"/>
        <c:scaling>
          <c:orientation val="minMax"/>
          <c:max val="20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ko-KR"/>
          </a:p>
        </c:txPr>
        <c:crossAx val="15070195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Sheet1!$F$32:$F$37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0.36198526673516607</c:v>
                  </c:pt>
                  <c:pt idx="2">
                    <c:v>7.6376261582597291E-2</c:v>
                  </c:pt>
                  <c:pt idx="3">
                    <c:v>0.89187069316876599</c:v>
                  </c:pt>
                  <c:pt idx="4">
                    <c:v>0.34122328955294595</c:v>
                  </c:pt>
                  <c:pt idx="5">
                    <c:v>0.43092922852830512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Sheet1!$E$32:$E$37</c:f>
              <c:numCache>
                <c:formatCode>General</c:formatCode>
                <c:ptCount val="6"/>
                <c:pt idx="0">
                  <c:v>1</c:v>
                </c:pt>
                <c:pt idx="1">
                  <c:v>2.8966666666666669</c:v>
                </c:pt>
                <c:pt idx="2">
                  <c:v>1.1266666666666667</c:v>
                </c:pt>
                <c:pt idx="3">
                  <c:v>5.1133333333333333</c:v>
                </c:pt>
                <c:pt idx="4">
                  <c:v>1.3366666666666667</c:v>
                </c:pt>
                <c:pt idx="5">
                  <c:v>7.37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Sheet1!$G$39:$G$44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0.38509739027939471</c:v>
                  </c:pt>
                  <c:pt idx="2">
                    <c:v>0.12741009902410946</c:v>
                  </c:pt>
                  <c:pt idx="3">
                    <c:v>0.29194748386196684</c:v>
                  </c:pt>
                  <c:pt idx="4">
                    <c:v>0.17473789896108199</c:v>
                  </c:pt>
                  <c:pt idx="5">
                    <c:v>0.11015141094572202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Sheet1!$F$39:$F$44</c:f>
              <c:numCache>
                <c:formatCode>General</c:formatCode>
                <c:ptCount val="6"/>
                <c:pt idx="0">
                  <c:v>1</c:v>
                </c:pt>
                <c:pt idx="1">
                  <c:v>1.2949999999999999</c:v>
                </c:pt>
                <c:pt idx="2">
                  <c:v>0.45333333333333331</c:v>
                </c:pt>
                <c:pt idx="3">
                  <c:v>0.54333333333333333</c:v>
                </c:pt>
                <c:pt idx="4">
                  <c:v>0.88666666666666671</c:v>
                </c:pt>
                <c:pt idx="5">
                  <c:v>0.70333333333333325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784640"/>
        <c:axId val="150794624"/>
      </c:barChart>
      <c:catAx>
        <c:axId val="150784640"/>
        <c:scaling>
          <c:orientation val="minMax"/>
        </c:scaling>
        <c:delete val="0"/>
        <c:axPos val="b"/>
        <c:majorTickMark val="in"/>
        <c:minorTickMark val="none"/>
        <c:tickLblPos val="none"/>
        <c:crossAx val="150794624"/>
        <c:crosses val="autoZero"/>
        <c:auto val="1"/>
        <c:lblAlgn val="ctr"/>
        <c:lblOffset val="100"/>
        <c:noMultiLvlLbl val="0"/>
      </c:catAx>
      <c:valAx>
        <c:axId val="150794624"/>
        <c:scaling>
          <c:orientation val="minMax"/>
          <c:max val="10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ko-KR"/>
          </a:p>
        </c:txPr>
        <c:crossAx val="150784640"/>
        <c:crosses val="autoZero"/>
        <c:crossBetween val="between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Sheet1!$D$1:$D$6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0.31819805153394648</c:v>
                  </c:pt>
                  <c:pt idx="2">
                    <c:v>0.32526911934581104</c:v>
                  </c:pt>
                  <c:pt idx="3">
                    <c:v>1.0465180361560997</c:v>
                  </c:pt>
                  <c:pt idx="4">
                    <c:v>4.9497474683058366E-2</c:v>
                  </c:pt>
                  <c:pt idx="5">
                    <c:v>2.559726547895302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Sheet1!$C$1:$C$6</c:f>
              <c:numCache>
                <c:formatCode>General</c:formatCode>
                <c:ptCount val="6"/>
                <c:pt idx="0">
                  <c:v>1</c:v>
                </c:pt>
                <c:pt idx="1">
                  <c:v>3.5249999999999999</c:v>
                </c:pt>
                <c:pt idx="2">
                  <c:v>1.26</c:v>
                </c:pt>
                <c:pt idx="3">
                  <c:v>6.45</c:v>
                </c:pt>
                <c:pt idx="4">
                  <c:v>1.4249999999999998</c:v>
                </c:pt>
                <c:pt idx="5">
                  <c:v>10.68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Sheet1!$E$9:$E$14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0.2750151510977773</c:v>
                  </c:pt>
                  <c:pt idx="2">
                    <c:v>1.1428619047519841</c:v>
                  </c:pt>
                  <c:pt idx="3">
                    <c:v>2.4956562263260547</c:v>
                  </c:pt>
                  <c:pt idx="4">
                    <c:v>0.65835653967537477</c:v>
                  </c:pt>
                  <c:pt idx="5">
                    <c:v>1.6696406799069077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Sheet1!$D$9:$D$14</c:f>
              <c:numCache>
                <c:formatCode>General</c:formatCode>
                <c:ptCount val="6"/>
                <c:pt idx="0">
                  <c:v>1</c:v>
                </c:pt>
                <c:pt idx="1">
                  <c:v>3.6033333333333335</c:v>
                </c:pt>
                <c:pt idx="2">
                  <c:v>1.7733333333333334</c:v>
                </c:pt>
                <c:pt idx="3">
                  <c:v>5.84</c:v>
                </c:pt>
                <c:pt idx="4">
                  <c:v>2.6066666666666665</c:v>
                </c:pt>
                <c:pt idx="5">
                  <c:v>5.84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822272"/>
        <c:axId val="150844544"/>
      </c:barChart>
      <c:catAx>
        <c:axId val="150822272"/>
        <c:scaling>
          <c:orientation val="minMax"/>
        </c:scaling>
        <c:delete val="0"/>
        <c:axPos val="b"/>
        <c:majorTickMark val="in"/>
        <c:minorTickMark val="none"/>
        <c:tickLblPos val="none"/>
        <c:crossAx val="150844544"/>
        <c:crosses val="autoZero"/>
        <c:auto val="1"/>
        <c:lblAlgn val="ctr"/>
        <c:lblOffset val="100"/>
        <c:noMultiLvlLbl val="0"/>
      </c:catAx>
      <c:valAx>
        <c:axId val="150844544"/>
        <c:scaling>
          <c:orientation val="minMax"/>
          <c:max val="15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ko-KR"/>
          </a:p>
        </c:txPr>
        <c:crossAx val="15082227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Sheet1!$E$18:$E$23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6.0277137733417023E-2</c:v>
                  </c:pt>
                  <c:pt idx="2">
                    <c:v>5.773502691896263E-2</c:v>
                  </c:pt>
                  <c:pt idx="3">
                    <c:v>1.1415048547129962</c:v>
                  </c:pt>
                  <c:pt idx="4">
                    <c:v>0.71863296148543998</c:v>
                  </c:pt>
                  <c:pt idx="5">
                    <c:v>2.8973608681004883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Sheet1!$D$18:$D$23</c:f>
              <c:numCache>
                <c:formatCode>General</c:formatCode>
                <c:ptCount val="6"/>
                <c:pt idx="0">
                  <c:v>1</c:v>
                </c:pt>
                <c:pt idx="1">
                  <c:v>1.1733333333333333</c:v>
                </c:pt>
                <c:pt idx="2">
                  <c:v>1.2833333333333334</c:v>
                </c:pt>
                <c:pt idx="3">
                  <c:v>3.9366666666666661</c:v>
                </c:pt>
                <c:pt idx="4">
                  <c:v>6.1466666666666674</c:v>
                </c:pt>
                <c:pt idx="5">
                  <c:v>7.84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Sheet1!$D$25:$D$30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0.14142135623730948</c:v>
                  </c:pt>
                  <c:pt idx="2">
                    <c:v>0.21920310216782957</c:v>
                  </c:pt>
                  <c:pt idx="3">
                    <c:v>0.10606601717798207</c:v>
                  </c:pt>
                  <c:pt idx="4">
                    <c:v>2.1425335469952382</c:v>
                  </c:pt>
                  <c:pt idx="5">
                    <c:v>6.0245497757093833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Sheet1!$C$25:$C$30</c:f>
              <c:numCache>
                <c:formatCode>General</c:formatCode>
                <c:ptCount val="6"/>
                <c:pt idx="0">
                  <c:v>1</c:v>
                </c:pt>
                <c:pt idx="1">
                  <c:v>1.04</c:v>
                </c:pt>
                <c:pt idx="2">
                  <c:v>1.0549999999999999</c:v>
                </c:pt>
                <c:pt idx="3">
                  <c:v>1.595</c:v>
                </c:pt>
                <c:pt idx="4">
                  <c:v>3.7050000000000001</c:v>
                </c:pt>
                <c:pt idx="5">
                  <c:v>6.48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889792"/>
        <c:axId val="149891328"/>
      </c:barChart>
      <c:catAx>
        <c:axId val="149889792"/>
        <c:scaling>
          <c:orientation val="minMax"/>
        </c:scaling>
        <c:delete val="0"/>
        <c:axPos val="b"/>
        <c:majorTickMark val="in"/>
        <c:minorTickMark val="none"/>
        <c:tickLblPos val="none"/>
        <c:crossAx val="149891328"/>
        <c:crosses val="autoZero"/>
        <c:auto val="1"/>
        <c:lblAlgn val="ctr"/>
        <c:lblOffset val="100"/>
        <c:noMultiLvlLbl val="0"/>
      </c:catAx>
      <c:valAx>
        <c:axId val="149891328"/>
        <c:scaling>
          <c:orientation val="minMax"/>
          <c:max val="15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ko-KR"/>
          </a:p>
        </c:txPr>
        <c:crossAx val="14988979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006BD-C730-445C-93FA-347B39338D2E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1850" y="736600"/>
            <a:ext cx="260508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879" y="4666139"/>
            <a:ext cx="5447030" cy="44205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737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19FE3-6EEC-4F79-9C1D-71C9C5B950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46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59559" rtl="0" eaLnBrk="1" latinLnBrk="1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979780" algn="l" defTabSz="1959559" rtl="0" eaLnBrk="1" latinLnBrk="1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959559" algn="l" defTabSz="1959559" rtl="0" eaLnBrk="1" latinLnBrk="1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2939339" algn="l" defTabSz="1959559" rtl="0" eaLnBrk="1" latinLnBrk="1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3919118" algn="l" defTabSz="1959559" rtl="0" eaLnBrk="1" latinLnBrk="1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4898898" algn="l" defTabSz="1959559" rtl="0" eaLnBrk="1" latinLnBrk="1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5878678" algn="l" defTabSz="1959559" rtl="0" eaLnBrk="1" latinLnBrk="1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6858457" algn="l" defTabSz="1959559" rtl="0" eaLnBrk="1" latinLnBrk="1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7838237" algn="l" defTabSz="1959559" rtl="0" eaLnBrk="1" latinLnBrk="1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19FE3-6EEC-4F79-9C1D-71C9C5B9504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4699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19FE3-6EEC-4F79-9C1D-71C9C5B9504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76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19FE3-6EEC-4F79-9C1D-71C9C5B9504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50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71763" y="4519758"/>
            <a:ext cx="8746649" cy="311869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3527" y="8244682"/>
            <a:ext cx="7203123" cy="37181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79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5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39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1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98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878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85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83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09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72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1192352" y="1747956"/>
            <a:ext cx="3472934" cy="37245886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71763" y="1747956"/>
            <a:ext cx="10249087" cy="3724588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53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05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12853" y="9349362"/>
            <a:ext cx="8746649" cy="2889680"/>
          </a:xfrm>
        </p:spPr>
        <p:txBody>
          <a:bodyPr anchor="t"/>
          <a:lstStyle>
            <a:lvl1pPr algn="l">
              <a:defRPr sz="8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12853" y="6166674"/>
            <a:ext cx="8746649" cy="3182689"/>
          </a:xfrm>
        </p:spPr>
        <p:txBody>
          <a:bodyPr anchor="b"/>
          <a:lstStyle>
            <a:lvl1pPr marL="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1pPr>
            <a:lvl2pPr marL="97978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59559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93933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91911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89889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87867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85845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783823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271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71764" y="10184609"/>
            <a:ext cx="6860117" cy="28809234"/>
          </a:xfrm>
        </p:spPr>
        <p:txBody>
          <a:bodyPr/>
          <a:lstStyle>
            <a:lvl1pPr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803385" y="10184609"/>
            <a:ext cx="6861904" cy="28809234"/>
          </a:xfrm>
        </p:spPr>
        <p:txBody>
          <a:bodyPr/>
          <a:lstStyle>
            <a:lvl1pPr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76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4511" y="582654"/>
            <a:ext cx="9261157" cy="2424906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14508" y="3256787"/>
            <a:ext cx="4546615" cy="1357273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79780" indent="0">
              <a:buNone/>
              <a:defRPr sz="4300" b="1"/>
            </a:lvl2pPr>
            <a:lvl3pPr marL="1959559" indent="0">
              <a:buNone/>
              <a:defRPr sz="3900" b="1"/>
            </a:lvl3pPr>
            <a:lvl4pPr marL="2939339" indent="0">
              <a:buNone/>
              <a:defRPr sz="3400" b="1"/>
            </a:lvl4pPr>
            <a:lvl5pPr marL="3919118" indent="0">
              <a:buNone/>
              <a:defRPr sz="3400" b="1"/>
            </a:lvl5pPr>
            <a:lvl6pPr marL="4898898" indent="0">
              <a:buNone/>
              <a:defRPr sz="3400" b="1"/>
            </a:lvl6pPr>
            <a:lvl7pPr marL="5878678" indent="0">
              <a:buNone/>
              <a:defRPr sz="3400" b="1"/>
            </a:lvl7pPr>
            <a:lvl8pPr marL="6858457" indent="0">
              <a:buNone/>
              <a:defRPr sz="3400" b="1"/>
            </a:lvl8pPr>
            <a:lvl9pPr marL="7838237" indent="0">
              <a:buNone/>
              <a:defRPr sz="34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4508" y="4614058"/>
            <a:ext cx="4546615" cy="8382768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227267" y="3256787"/>
            <a:ext cx="4548400" cy="1357273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79780" indent="0">
              <a:buNone/>
              <a:defRPr sz="4300" b="1"/>
            </a:lvl2pPr>
            <a:lvl3pPr marL="1959559" indent="0">
              <a:buNone/>
              <a:defRPr sz="3900" b="1"/>
            </a:lvl3pPr>
            <a:lvl4pPr marL="2939339" indent="0">
              <a:buNone/>
              <a:defRPr sz="3400" b="1"/>
            </a:lvl4pPr>
            <a:lvl5pPr marL="3919118" indent="0">
              <a:buNone/>
              <a:defRPr sz="3400" b="1"/>
            </a:lvl5pPr>
            <a:lvl6pPr marL="4898898" indent="0">
              <a:buNone/>
              <a:defRPr sz="3400" b="1"/>
            </a:lvl6pPr>
            <a:lvl7pPr marL="5878678" indent="0">
              <a:buNone/>
              <a:defRPr sz="3400" b="1"/>
            </a:lvl7pPr>
            <a:lvl8pPr marL="6858457" indent="0">
              <a:buNone/>
              <a:defRPr sz="3400" b="1"/>
            </a:lvl8pPr>
            <a:lvl9pPr marL="7838237" indent="0">
              <a:buNone/>
              <a:defRPr sz="34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227267" y="4614058"/>
            <a:ext cx="4548400" cy="8382768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84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79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516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4510" y="579285"/>
            <a:ext cx="3385397" cy="2465321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23175" y="579285"/>
            <a:ext cx="5752494" cy="12417542"/>
          </a:xfrm>
        </p:spPr>
        <p:txBody>
          <a:bodyPr/>
          <a:lstStyle>
            <a:lvl1pPr>
              <a:defRPr sz="6900"/>
            </a:lvl1pPr>
            <a:lvl2pPr>
              <a:defRPr sz="6000"/>
            </a:lvl2pPr>
            <a:lvl3pPr>
              <a:defRPr sz="51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14510" y="3044607"/>
            <a:ext cx="3385397" cy="9952220"/>
          </a:xfrm>
        </p:spPr>
        <p:txBody>
          <a:bodyPr/>
          <a:lstStyle>
            <a:lvl1pPr marL="0" indent="0">
              <a:buNone/>
              <a:defRPr sz="3000"/>
            </a:lvl1pPr>
            <a:lvl2pPr marL="979780" indent="0">
              <a:buNone/>
              <a:defRPr sz="2600"/>
            </a:lvl2pPr>
            <a:lvl3pPr marL="1959559" indent="0">
              <a:buNone/>
              <a:defRPr sz="2100"/>
            </a:lvl3pPr>
            <a:lvl4pPr marL="2939339" indent="0">
              <a:buNone/>
              <a:defRPr sz="1900"/>
            </a:lvl4pPr>
            <a:lvl5pPr marL="3919118" indent="0">
              <a:buNone/>
              <a:defRPr sz="1900"/>
            </a:lvl5pPr>
            <a:lvl6pPr marL="4898898" indent="0">
              <a:buNone/>
              <a:defRPr sz="1900"/>
            </a:lvl6pPr>
            <a:lvl7pPr marL="5878678" indent="0">
              <a:buNone/>
              <a:defRPr sz="1900"/>
            </a:lvl7pPr>
            <a:lvl8pPr marL="6858457" indent="0">
              <a:buNone/>
              <a:defRPr sz="1900"/>
            </a:lvl8pPr>
            <a:lvl9pPr marL="7838237" indent="0">
              <a:buNone/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194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16950" y="10184609"/>
            <a:ext cx="6174105" cy="1202350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16950" y="1300021"/>
            <a:ext cx="6174105" cy="8729663"/>
          </a:xfrm>
        </p:spPr>
        <p:txBody>
          <a:bodyPr/>
          <a:lstStyle>
            <a:lvl1pPr marL="0" indent="0">
              <a:buNone/>
              <a:defRPr sz="6900"/>
            </a:lvl1pPr>
            <a:lvl2pPr marL="979780" indent="0">
              <a:buNone/>
              <a:defRPr sz="6000"/>
            </a:lvl2pPr>
            <a:lvl3pPr marL="1959559" indent="0">
              <a:buNone/>
              <a:defRPr sz="5100"/>
            </a:lvl3pPr>
            <a:lvl4pPr marL="2939339" indent="0">
              <a:buNone/>
              <a:defRPr sz="4300"/>
            </a:lvl4pPr>
            <a:lvl5pPr marL="3919118" indent="0">
              <a:buNone/>
              <a:defRPr sz="4300"/>
            </a:lvl5pPr>
            <a:lvl6pPr marL="4898898" indent="0">
              <a:buNone/>
              <a:defRPr sz="4300"/>
            </a:lvl6pPr>
            <a:lvl7pPr marL="5878678" indent="0">
              <a:buNone/>
              <a:defRPr sz="4300"/>
            </a:lvl7pPr>
            <a:lvl8pPr marL="6858457" indent="0">
              <a:buNone/>
              <a:defRPr sz="4300"/>
            </a:lvl8pPr>
            <a:lvl9pPr marL="7838237" indent="0">
              <a:buNone/>
              <a:defRPr sz="4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16950" y="11386958"/>
            <a:ext cx="6174105" cy="1707537"/>
          </a:xfrm>
        </p:spPr>
        <p:txBody>
          <a:bodyPr/>
          <a:lstStyle>
            <a:lvl1pPr marL="0" indent="0">
              <a:buNone/>
              <a:defRPr sz="3000"/>
            </a:lvl1pPr>
            <a:lvl2pPr marL="979780" indent="0">
              <a:buNone/>
              <a:defRPr sz="2600"/>
            </a:lvl2pPr>
            <a:lvl3pPr marL="1959559" indent="0">
              <a:buNone/>
              <a:defRPr sz="2100"/>
            </a:lvl3pPr>
            <a:lvl4pPr marL="2939339" indent="0">
              <a:buNone/>
              <a:defRPr sz="1900"/>
            </a:lvl4pPr>
            <a:lvl5pPr marL="3919118" indent="0">
              <a:buNone/>
              <a:defRPr sz="1900"/>
            </a:lvl5pPr>
            <a:lvl6pPr marL="4898898" indent="0">
              <a:buNone/>
              <a:defRPr sz="1900"/>
            </a:lvl6pPr>
            <a:lvl7pPr marL="5878678" indent="0">
              <a:buNone/>
              <a:defRPr sz="1900"/>
            </a:lvl7pPr>
            <a:lvl8pPr marL="6858457" indent="0">
              <a:buNone/>
              <a:defRPr sz="1900"/>
            </a:lvl8pPr>
            <a:lvl9pPr marL="7838237" indent="0">
              <a:buNone/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94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14511" y="582654"/>
            <a:ext cx="9261157" cy="2424906"/>
          </a:xfrm>
          <a:prstGeom prst="rect">
            <a:avLst/>
          </a:prstGeom>
        </p:spPr>
        <p:txBody>
          <a:bodyPr vert="horz" lIns="195956" tIns="97978" rIns="195956" bIns="97978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14511" y="3394871"/>
            <a:ext cx="9261157" cy="9601957"/>
          </a:xfrm>
          <a:prstGeom prst="rect">
            <a:avLst/>
          </a:prstGeom>
        </p:spPr>
        <p:txBody>
          <a:bodyPr vert="horz" lIns="195956" tIns="97978" rIns="195956" bIns="9797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14509" y="13485175"/>
            <a:ext cx="2401041" cy="774623"/>
          </a:xfrm>
          <a:prstGeom prst="rect">
            <a:avLst/>
          </a:prstGeom>
        </p:spPr>
        <p:txBody>
          <a:bodyPr vert="horz" lIns="195956" tIns="97978" rIns="195956" bIns="97978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4D94-5674-41CF-BFBD-9A216A279EFA}" type="datetimeFigureOut">
              <a:rPr lang="ko-KR" altLang="en-US" smtClean="0"/>
              <a:t>2013-12-22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515812" y="13485175"/>
            <a:ext cx="3258556" cy="774623"/>
          </a:xfrm>
          <a:prstGeom prst="rect">
            <a:avLst/>
          </a:prstGeom>
        </p:spPr>
        <p:txBody>
          <a:bodyPr vert="horz" lIns="195956" tIns="97978" rIns="195956" bIns="97978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374629" y="13485175"/>
            <a:ext cx="2401041" cy="774623"/>
          </a:xfrm>
          <a:prstGeom prst="rect">
            <a:avLst/>
          </a:prstGeom>
        </p:spPr>
        <p:txBody>
          <a:bodyPr vert="horz" lIns="195956" tIns="97978" rIns="195956" bIns="97978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CAF47-C6EC-439B-A9B0-EDFEC842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451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59559" rtl="0" eaLnBrk="1" latinLnBrk="1" hangingPunct="1"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4835" indent="-734835" algn="l" defTabSz="1959559" rtl="0" eaLnBrk="1" latinLnBrk="1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2142" indent="-612362" algn="l" defTabSz="1959559" rtl="0" eaLnBrk="1" latinLnBrk="1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449449" indent="-489890" algn="l" defTabSz="1959559" rtl="0" eaLnBrk="1" latinLnBrk="1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29229" indent="-489890" algn="l" defTabSz="1959559" rtl="0" eaLnBrk="1" latinLnBrk="1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409008" indent="-489890" algn="l" defTabSz="1959559" rtl="0" eaLnBrk="1" latinLnBrk="1" hangingPunct="1">
        <a:spcBef>
          <a:spcPct val="20000"/>
        </a:spcBef>
        <a:buFont typeface="Arial" pitchFamily="34" charset="0"/>
        <a:buChar char="»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388788" indent="-489890" algn="l" defTabSz="1959559" rtl="0" eaLnBrk="1" latinLnBrk="1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68567" indent="-489890" algn="l" defTabSz="1959559" rtl="0" eaLnBrk="1" latinLnBrk="1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48347" indent="-489890" algn="l" defTabSz="1959559" rtl="0" eaLnBrk="1" latinLnBrk="1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28127" indent="-489890" algn="l" defTabSz="1959559" rtl="0" eaLnBrk="1" latinLnBrk="1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959559" rtl="0" eaLnBrk="1" latinLnBrk="1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79780" algn="l" defTabSz="1959559" rtl="0" eaLnBrk="1" latinLnBrk="1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59559" algn="l" defTabSz="1959559" rtl="0" eaLnBrk="1" latinLnBrk="1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39339" algn="l" defTabSz="1959559" rtl="0" eaLnBrk="1" latinLnBrk="1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19118" algn="l" defTabSz="1959559" rtl="0" eaLnBrk="1" latinLnBrk="1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98898" algn="l" defTabSz="1959559" rtl="0" eaLnBrk="1" latinLnBrk="1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78678" algn="l" defTabSz="1959559" rtl="0" eaLnBrk="1" latinLnBrk="1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457" algn="l" defTabSz="1959559" rtl="0" eaLnBrk="1" latinLnBrk="1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38237" algn="l" defTabSz="1959559" rtl="0" eaLnBrk="1" latinLnBrk="1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0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4511" y="582654"/>
            <a:ext cx="9261157" cy="931425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figures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6575" y="1730103"/>
            <a:ext cx="9261157" cy="11305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1. </a:t>
            </a:r>
            <a:r>
              <a:rPr lang="en-US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 of G</a:t>
            </a:r>
            <a:r>
              <a:rPr lang="en-US" altLang="ko-KR" sz="12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on the phosphorylation of ATM following </a:t>
            </a:r>
            <a:r>
              <a:rPr lang="en-US" altLang="ko-KR" sz="12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-ray irradiation in H1299 lung </a:t>
            </a:r>
            <a:r>
              <a:rPr lang="en-US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 cells. </a:t>
            </a:r>
          </a:p>
          <a:p>
            <a:pPr marL="0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H1299 lung cancer cells were transfected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HA-tagged wild type G</a:t>
            </a:r>
            <a:r>
              <a:rPr lang="en-US" altLang="ko-KR" sz="1200" dirty="0" smtClean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 (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ko-KR" sz="120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sWT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), EE-tagged 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ko-KR" sz="120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sQL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or a pcDNA3 vector (V), incubated for 24 h, and irradiated with 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-rays (5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). After incubation for 30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min,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the expression and phosphorylation of the proteins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analyzed by western blotting. Each lane represents cells that were separately transfected, and </a:t>
            </a:r>
            <a:r>
              <a:rPr lang="en-US" altLang="ko-KR" sz="1200" dirty="0" smtClean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-actin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was used as a loading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control.</a:t>
            </a:r>
            <a:r>
              <a:rPr lang="en-US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Densitometric analysis of the phosphorylation of ATM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was performed, the histograms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represent the means and standard errors of at least three independent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experiments. An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asterisk (*) indicates a statistically significant difference from the vector-transfected control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cells, and an double asterisk(**) indicates a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statistically significant difference from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ko-KR" sz="120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sWT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-transfected cells (p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&lt; 0.05, Mann–Whitney U test). </a:t>
            </a:r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Supplementary 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 Effect of G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 on the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phosphorylation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of ATM and downstream effectors following  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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-ray irradiation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lung cancer cells.</a:t>
            </a: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H1299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A549 lung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cancer cells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transfected with 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ko-KR" sz="1200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sQL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or a pcDNA3 vector (V), incubated for 24 h, and irradiated with 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-rays (5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). After incubation for 30 min, the expression and phosphorylation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of p53 at Ser15 and Chk2 at Thr68 were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analyzed by western blotting. </a:t>
            </a:r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Supplementary 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Effect of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6-benzoyl cAMP on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-ray induced ATM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phosphorylation in H1299 cells.</a:t>
            </a:r>
          </a:p>
          <a:p>
            <a:pPr marL="0" indent="0">
              <a:buNone/>
            </a:pPr>
            <a:r>
              <a:rPr lang="en-US" altLang="ko-KR" sz="1200" dirty="0">
                <a:latin typeface="Arial" pitchFamily="34" charset="0"/>
                <a:cs typeface="Arial" pitchFamily="34" charset="0"/>
              </a:rPr>
              <a:t>H1299 cells were pretreated with 10 </a:t>
            </a:r>
            <a:r>
              <a:rPr lang="en-US" altLang="ko-KR" sz="1200" dirty="0" err="1">
                <a:latin typeface="Symbol" pitchFamily="18" charset="2"/>
                <a:cs typeface="Arial" pitchFamily="34" charset="0"/>
              </a:rPr>
              <a:t>m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6-benzoyl cAMP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(6-bnz-cAMP) or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DMSO for 30 min. Then the cells were irradiated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-rays (5 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Gy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) and incubated 30 min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before harvest and western blot analysis.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ko-KR" sz="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Supplementary 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Effect of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-ray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irradiation on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expression of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altLang="ko-KR" sz="1200" dirty="0" err="1" smtClean="0">
                <a:latin typeface="Symbol" pitchFamily="18" charset="2"/>
                <a:cs typeface="Arial" pitchFamily="34" charset="0"/>
              </a:rPr>
              <a:t>a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sQL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in H1299 cells. H1299 cells were transfected with 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G</a:t>
            </a:r>
            <a:r>
              <a:rPr lang="en-US" altLang="ko-KR" sz="1200" dirty="0" err="1">
                <a:latin typeface="Symbol" pitchFamily="18" charset="2"/>
                <a:cs typeface="Arial" pitchFamily="34" charset="0"/>
              </a:rPr>
              <a:t>a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sQL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vector (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V) and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the transfected cells were pooled and plated into dishes at 8 h after transfection. After incubation for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24 h after transfection, the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cells were irradiated with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-rays (5 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Gy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), and incubated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30 min before harvest and western blot analysis.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 Effect of okadaic acid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the radiation-induced ATM phosphorylation. </a:t>
            </a:r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The cells were pretreated with 500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okadaic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acid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(OA)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DMSO as a vehicle for 30 min, and then the cells were irradiated with 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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-rays (5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). After incubation for 30 min, the cells were harvested and analyzed by western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blotting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 The graph was made from the western blot band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densities of Fig. 2A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(empty bar: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p-ATM,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filled bar: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p-AKT). Phosphorylated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AKT (p-AKT) was analyzed as a positive control for PP2A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activity.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Asterisks (*) on the histograms indicate a statistically significant difference from the vector-transfected control cells; the double asterisks (**) represent a statistically significant difference from the G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sQL-transfected control cells (p &lt; 0.05, Mann–Whitney U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test). 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Effect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of G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 on PP2A B56</a:t>
            </a:r>
            <a:r>
              <a:rPr lang="en-US" altLang="ko-KR" sz="1200" dirty="0" smtClean="0">
                <a:latin typeface="Symbol" panose="05050102010706020507" pitchFamily="18" charset="2"/>
                <a:cs typeface="Arial" panose="020B0604020202020204" pitchFamily="34" charset="0"/>
              </a:rPr>
              <a:t>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phosphorylation.</a:t>
            </a: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H1299 cells were transfected with G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sQL or vector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V) and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incubated for 24 h.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siRNA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against B56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 (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siB56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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 or control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siRNA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(C) was transfected and the cells were incubated for 48 h before the treatment. The cells were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irradiated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ko-KR" sz="1200" dirty="0">
                <a:latin typeface="Symbol" panose="05050102010706020507" pitchFamily="18" charset="2"/>
                <a:cs typeface="Arial" panose="020B0604020202020204" pitchFamily="34" charset="0"/>
              </a:rPr>
              <a:t>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-rays (5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), incubated for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min, and then harvested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and analyzed by western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blotting.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The graph was made from the western blot band densities of 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2B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(empty bar: p-ATM, filled bar: p-B56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). Asterisks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(*) on the histograms indicate a statistically significant difference from the vector-transfected control cells; the double asterisks (**) represent a statistically significant difference from the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ko-KR" sz="1200" dirty="0" smtClean="0"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sQL-transfected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control cells (p &lt; 0.05, Mann–Whitney U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test). </a:t>
            </a:r>
          </a:p>
          <a:p>
            <a:pPr marL="0" indent="0">
              <a:buNone/>
            </a:pPr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Supplementary 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 Effect of PKA inhibition on the phosphorylation of PP2A B56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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and ATM.</a:t>
            </a: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H1299 cells were transfected with G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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sQL, vector (V), or dominant negative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PKA (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dnPKA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and incubated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for 24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h. The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cells were pretreated with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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H89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or DMSO as a vehicle for 30 min, and then the cells were irradiated with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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-rays (5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). After incubation for 30 min, the cells were harvested and analyzed by western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blotting.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The graph was made from the western blot band densities of 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2C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(empty bar: p-ATM, filled bar: p-B56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d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Asterisks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(*) on the histograms indicate a statistically significant difference from the vector-transfected control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cells (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p &lt; 0.05, Mann–Whitney U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test). </a:t>
            </a:r>
          </a:p>
          <a:p>
            <a:pPr marL="0" indent="0">
              <a:buNone/>
            </a:pP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Supplementary Fig. 8. Effects of G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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 on radiation-induced cleavage of caspase-3 and PARP in H1299 cells. </a:t>
            </a:r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H1299 cells were transfected with G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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sQL or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vector (V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incubated for 24 h. The cells were pretreated with 10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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KU55933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or DMSO for 30 min, irradiated with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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-rays (10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 and incubated for 24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h. Then the cells were harvested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and analyzed by western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blotting.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The graph was made from the western blot band densities of 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3A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(empty bar: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cleaved PARP,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filled bar: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cleaved caspase 3).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Asterisks (*) on the histograms indicate a statistically significant difference from the vector-transfected control cells (p &lt; 0.05, Mann–Whitney U test). </a:t>
            </a:r>
          </a:p>
        </p:txBody>
      </p:sp>
    </p:spTree>
    <p:extLst>
      <p:ext uri="{BB962C8B-B14F-4D97-AF65-F5344CB8AC3E}">
        <p14:creationId xmlns:p14="http://schemas.microsoft.com/office/powerpoint/2010/main" val="20638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711" y="2899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8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527698" y="2863657"/>
            <a:ext cx="5209677" cy="3402950"/>
            <a:chOff x="1630575" y="998158"/>
            <a:chExt cx="5209677" cy="3402950"/>
          </a:xfrm>
        </p:grpSpPr>
        <p:graphicFrame>
          <p:nvGraphicFramePr>
            <p:cNvPr id="4" name="차트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53287049"/>
                </p:ext>
              </p:extLst>
            </p:nvPr>
          </p:nvGraphicFramePr>
          <p:xfrm>
            <a:off x="2268252" y="998158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630575" y="3570111"/>
              <a:ext cx="10486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Symbol" pitchFamily="18" charset="2"/>
                  <a:cs typeface="Arial" pitchFamily="34" charset="0"/>
                </a:rPr>
                <a:t>a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sQL</a:t>
              </a:r>
            </a:p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KU55933</a:t>
              </a:r>
            </a:p>
            <a:p>
              <a:pPr algn="r"/>
              <a:r>
                <a:rPr lang="en-US" altLang="ko-KR" sz="1600" b="1" dirty="0" smtClean="0">
                  <a:latin typeface="Symbol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0388" y="3557919"/>
              <a:ext cx="3209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V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14872" y="3557919"/>
              <a:ext cx="3209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V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46575" y="3557919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82455" y="3557919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51564" y="3554442"/>
              <a:ext cx="3209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V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42592" y="3555586"/>
              <a:ext cx="3209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V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934366" y="2191576"/>
              <a:ext cx="24002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Relative density (ratio)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03088" y="1962418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32428" y="2128790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1766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711" y="2899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58933"/>
              </p:ext>
            </p:extLst>
          </p:nvPr>
        </p:nvGraphicFramePr>
        <p:xfrm>
          <a:off x="4091111" y="2158676"/>
          <a:ext cx="6094536" cy="5581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SPW 10.0 Graph" r:id="rId4" imgW="5710320" imgH="4610160" progId="SigmaPlotGraphicObject.9">
                  <p:embed/>
                </p:oleObj>
              </mc:Choice>
              <mc:Fallback>
                <p:oleObj name="SPW 10.0 Graph" r:id="rId4" imgW="5710320" imgH="4610160" progId="SigmaPlotGraphicObject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1111" y="2158676"/>
                        <a:ext cx="6094536" cy="5581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그룹 3"/>
          <p:cNvGrpSpPr/>
          <p:nvPr/>
        </p:nvGrpSpPr>
        <p:grpSpPr>
          <a:xfrm>
            <a:off x="142601" y="2454224"/>
            <a:ext cx="3757600" cy="4897143"/>
            <a:chOff x="5256076" y="509452"/>
            <a:chExt cx="3757600" cy="4897143"/>
          </a:xfrm>
        </p:grpSpPr>
        <p:sp>
          <p:nvSpPr>
            <p:cNvPr id="5" name="TextBox 4"/>
            <p:cNvSpPr txBox="1"/>
            <p:nvPr/>
          </p:nvSpPr>
          <p:spPr>
            <a:xfrm>
              <a:off x="5473820" y="1412776"/>
              <a:ext cx="6303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lang="en-US" altLang="ko-KR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Gy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06580" y="2802414"/>
              <a:ext cx="6303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</a:t>
              </a:r>
              <a:r>
                <a:rPr lang="en-US" altLang="ko-KR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Gy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476" y="2423418"/>
              <a:ext cx="2870200" cy="1435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8" name="Picture 18"/>
            <p:cNvPicPr preferRelativeResize="0"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5660" y="3966595"/>
              <a:ext cx="2880000" cy="144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9" name="Picture 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864503"/>
              <a:ext cx="2857500" cy="1435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5508104" y="4530606"/>
              <a:ext cx="6303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ko-KR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Gy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56076" y="509452"/>
              <a:ext cx="873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anose="020B0604020202020204" pitchFamily="34" charset="0"/>
                </a:rPr>
                <a:t>a</a:t>
              </a:r>
              <a:r>
                <a:rPr lang="en-US" altLang="ko-KR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sQL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26200" y="509452"/>
              <a:ext cx="2535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00392" y="509452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1766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711" y="289943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10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637110" y="2752507"/>
            <a:ext cx="4703852" cy="3413234"/>
            <a:chOff x="2181218" y="1340768"/>
            <a:chExt cx="4703852" cy="3413234"/>
          </a:xfrm>
        </p:grpSpPr>
        <p:graphicFrame>
          <p:nvGraphicFramePr>
            <p:cNvPr id="4" name="차트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18444568"/>
                </p:ext>
              </p:extLst>
            </p:nvPr>
          </p:nvGraphicFramePr>
          <p:xfrm>
            <a:off x="2488747" y="1340768"/>
            <a:ext cx="4396323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231740" y="3923005"/>
              <a:ext cx="7136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PGE</a:t>
              </a:r>
              <a:r>
                <a:rPr lang="en-US" altLang="ko-KR" sz="1600" b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ISO</a:t>
              </a:r>
            </a:p>
            <a:p>
              <a:pPr algn="r"/>
              <a:r>
                <a:rPr lang="en-US" altLang="ko-KR" sz="1600" b="1" dirty="0" smtClean="0">
                  <a:latin typeface="Symbol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4770" y="3912502"/>
              <a:ext cx="2535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52590" y="3912502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07658" y="3912502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30836" y="3912502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26796" y="3909025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76730" y="3910169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0707" y="2542548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01363" y="1948126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1150390" y="2515612"/>
              <a:ext cx="24002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Relative density (ratio)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1766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624807" y="2594199"/>
            <a:ext cx="3911927" cy="3021922"/>
            <a:chOff x="2100233" y="1608610"/>
            <a:chExt cx="3911927" cy="3021922"/>
          </a:xfrm>
        </p:grpSpPr>
        <p:pic>
          <p:nvPicPr>
            <p:cNvPr id="3" name="Picture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160" y="3104716"/>
              <a:ext cx="28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" name="Picture 4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160" y="2107445"/>
              <a:ext cx="28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5" name="Picture 5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160" y="2606080"/>
              <a:ext cx="28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283538" y="3553314"/>
              <a:ext cx="25359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20038" y="3553314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53957" y="3553314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30980" y="3553314"/>
              <a:ext cx="731289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ISO</a:t>
              </a:r>
            </a:p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PGE</a:t>
              </a:r>
              <a:r>
                <a:rPr lang="en-US" altLang="ko-KR" sz="1600" b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</a:p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H89</a:t>
              </a:r>
            </a:p>
            <a:p>
              <a:pPr algn="r"/>
              <a:r>
                <a:rPr lang="en-US" altLang="ko-KR" sz="1600" b="1" dirty="0" smtClean="0">
                  <a:latin typeface="Symbol" panose="05050102010706020507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70678" y="3148880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ea typeface="맑은 고딕"/>
                  <a:cs typeface="Arial" pitchFamily="34" charset="0"/>
                </a:rPr>
                <a:t>β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-Actin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54868" y="1653067"/>
              <a:ext cx="8074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06678" y="3553314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68907" y="3553314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41899" y="3553314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50010" y="2151671"/>
              <a:ext cx="613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00233" y="2650275"/>
              <a:ext cx="9573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-CREB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Picture 5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160" y="1608610"/>
              <a:ext cx="2880000" cy="43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206711" y="289943"/>
            <a:ext cx="263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11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66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654200"/>
              </p:ext>
            </p:extLst>
          </p:nvPr>
        </p:nvGraphicFramePr>
        <p:xfrm>
          <a:off x="4425007" y="2378175"/>
          <a:ext cx="5961472" cy="5282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SPW 10.0 Graph" r:id="rId3" imgW="5607720" imgH="4415400" progId="SigmaPlotGraphicObject.9">
                  <p:embed/>
                </p:oleObj>
              </mc:Choice>
              <mc:Fallback>
                <p:oleObj name="SPW 10.0 Graph" r:id="rId3" imgW="5607720" imgH="4415400" progId="SigmaPlotGraphicObjec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5007" y="2378175"/>
                        <a:ext cx="5961472" cy="5282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그룹 2"/>
          <p:cNvGrpSpPr/>
          <p:nvPr/>
        </p:nvGrpSpPr>
        <p:grpSpPr>
          <a:xfrm>
            <a:off x="32697" y="3530303"/>
            <a:ext cx="4248294" cy="2720438"/>
            <a:chOff x="4788024" y="1053984"/>
            <a:chExt cx="4248294" cy="2720438"/>
          </a:xfrm>
        </p:grpSpPr>
        <p:sp>
          <p:nvSpPr>
            <p:cNvPr id="4" name="TextBox 3"/>
            <p:cNvSpPr txBox="1"/>
            <p:nvPr/>
          </p:nvSpPr>
          <p:spPr>
            <a:xfrm>
              <a:off x="4797904" y="1808820"/>
              <a:ext cx="6303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lang="en-US" altLang="ko-KR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Gy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88024" y="3032956"/>
              <a:ext cx="6303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</a:t>
              </a:r>
              <a:r>
                <a:rPr lang="en-US" altLang="ko-KR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Gy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4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1399262"/>
              <a:ext cx="3600000" cy="1163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7" name="Picture 4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318" y="2616674"/>
              <a:ext cx="3600000" cy="11577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5528342" y="1053984"/>
              <a:ext cx="9140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ontrol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85200" y="1053984"/>
              <a:ext cx="6928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PGE</a:t>
              </a:r>
              <a:r>
                <a:rPr lang="en-US" altLang="ko-KR" sz="16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ko-KR" altLang="en-US" sz="16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08404" y="1053984"/>
              <a:ext cx="5389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ISO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06711" y="289943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12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6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4511" y="582654"/>
            <a:ext cx="9261157" cy="931425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figures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6575" y="1730103"/>
            <a:ext cx="9261157" cy="9601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9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 Effect of G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s on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survival of </a:t>
            </a:r>
            <a:r>
              <a:rPr lang="en-US" altLang="ko-KR" sz="1200" dirty="0" smtClean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-ray irradiated cells. </a:t>
            </a:r>
          </a:p>
          <a:p>
            <a:pPr marL="0" indent="0">
              <a:buNone/>
            </a:pP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H1299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cells were transfected with 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G</a:t>
            </a:r>
            <a:r>
              <a:rPr lang="en-US" altLang="ko-KR" sz="1200" dirty="0" err="1">
                <a:latin typeface="Symbol" pitchFamily="18" charset="2"/>
                <a:cs typeface="Arial" pitchFamily="34" charset="0"/>
              </a:rPr>
              <a:t>a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sQL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 or vector(V) and incubated for 24 h. Then the cells were irradiated with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-rays (0-8 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Gy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), and the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cell viability was assessed  after 10-14 days by 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clonogenic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assay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(open circles :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vector-transfected cells, closed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circles :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altLang="ko-KR" sz="1200" dirty="0" err="1" smtClean="0">
                <a:latin typeface="Symbol" pitchFamily="18" charset="2"/>
                <a:cs typeface="Arial" pitchFamily="34" charset="0"/>
              </a:rPr>
              <a:t>a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sQL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-transfected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cells). </a:t>
            </a:r>
          </a:p>
          <a:p>
            <a:pPr marL="0" indent="0">
              <a:buNone/>
            </a:pPr>
            <a:endParaRPr lang="en-US" altLang="ko-KR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latin typeface="Arial" pitchFamily="34" charset="0"/>
                <a:cs typeface="Arial" pitchFamily="34" charset="0"/>
              </a:rPr>
              <a:t>Supplementary Fig. 10. Effects of prostaglandin E2 and isoproterenol on the cleavage of caspase 3 and PARP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H1299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cells were treated with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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PGE2 or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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isoproterenol (ISO) for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30 min before irradiation with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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-rays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(10 </a:t>
            </a:r>
            <a:r>
              <a:rPr lang="en-US" altLang="ko-K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Cells were then incubated for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before apoptosis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analysis.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graph was made from the western blot band densities of 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6C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(empty bar: cleaved PARP, filled bar: cleaved caspase 3). Asterisks (*) on the histograms indicate a statistically significant difference from the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untreated control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cells (p &lt; 0.05, Mann–Whitney U test). </a:t>
            </a:r>
          </a:p>
          <a:p>
            <a:pPr marL="0" indent="0">
              <a:buNone/>
            </a:pP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Fig.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Effect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H-89 on</a:t>
            </a:r>
            <a:r>
              <a:rPr lang="ko-KR" alt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the inhibition of radiation-induced ATM phosphorylation by PGE2 and isoproterenol.</a:t>
            </a:r>
          </a:p>
          <a:p>
            <a:pPr marL="0" indent="0">
              <a:buNone/>
            </a:pP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The H1299 cells were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pretreated with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altLang="ko-KR" sz="1200" dirty="0" err="1">
                <a:latin typeface="Symbol" pitchFamily="18" charset="2"/>
                <a:cs typeface="Arial" pitchFamily="34" charset="0"/>
              </a:rPr>
              <a:t>m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PGE</a:t>
            </a:r>
            <a:r>
              <a:rPr lang="en-US" altLang="ko-KR" sz="1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or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altLang="ko-KR" sz="1200" dirty="0" err="1">
                <a:latin typeface="Symbol" pitchFamily="18" charset="2"/>
                <a:cs typeface="Arial" pitchFamily="34" charset="0"/>
              </a:rPr>
              <a:t>m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 isoproterenol (ISO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), and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20 </a:t>
            </a:r>
            <a:r>
              <a:rPr lang="en-US" altLang="ko-KR" sz="1200" dirty="0" err="1">
                <a:latin typeface="Symbol" pitchFamily="18" charset="2"/>
                <a:cs typeface="Arial" pitchFamily="34" charset="0"/>
              </a:rPr>
              <a:t>m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 H89 for 30 min, and then the cells were irradiated with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-rays (5 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Gy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). After incubation for 30 min, the cells were harvested and analyzed by western blotting.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12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 Effects of prostaglandin E2 and isoproterenol on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survival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-ray irradiated cells. </a:t>
            </a:r>
            <a:endParaRPr lang="en-US" altLang="ko-K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H1299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cells were treated with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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M PGE2 or 1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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M isoproterenol (ISO) </a:t>
            </a: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30 min before irradiation with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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-rays (10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). Then the cells were irradiated with </a:t>
            </a:r>
            <a:r>
              <a:rPr lang="en-US" altLang="ko-KR" sz="1200" dirty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-rays (0-8 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Gy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), and the cell viability was assessed  after 10-14 days by </a:t>
            </a:r>
            <a:r>
              <a:rPr lang="en-US" altLang="ko-KR" sz="1200" dirty="0" err="1">
                <a:latin typeface="Arial" pitchFamily="34" charset="0"/>
                <a:cs typeface="Arial" pitchFamily="34" charset="0"/>
              </a:rPr>
              <a:t>clonogenic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 assay (open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circles; untreated control, closed circles; PGE</a:t>
            </a:r>
            <a:r>
              <a:rPr lang="en-US" altLang="ko-KR" sz="1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-treated cells,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open 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triangles; ISO-treated cells) </a:t>
            </a:r>
          </a:p>
          <a:p>
            <a:pPr marL="0" indent="0">
              <a:buNone/>
            </a:pP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233912" y="2459945"/>
            <a:ext cx="3714124" cy="4382726"/>
            <a:chOff x="640487" y="1048780"/>
            <a:chExt cx="3714124" cy="4382726"/>
          </a:xfrm>
        </p:grpSpPr>
        <p:pic>
          <p:nvPicPr>
            <p:cNvPr id="5" name="Picture 5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796" y="3097056"/>
              <a:ext cx="270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6" name="Picture 9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796" y="2585137"/>
              <a:ext cx="270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7" name="Picture 3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796" y="4120895"/>
              <a:ext cx="2700000" cy="43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8" name="Picture 6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796" y="1048780"/>
              <a:ext cx="2700000" cy="43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9" name="Picture 11"/>
            <p:cNvPicPr preferRelativeResize="0"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796" y="1560899"/>
              <a:ext cx="2700000" cy="43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" name="Picture 13"/>
            <p:cNvPicPr preferRelativeResize="0"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796" y="2073018"/>
              <a:ext cx="2700000" cy="43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16700" y="4577324"/>
              <a:ext cx="25359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72856" y="4577324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42267" y="4577324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487" y="4600509"/>
              <a:ext cx="9076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sWT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sQL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altLang="ko-KR" sz="1600" b="1" dirty="0" smtClean="0">
                  <a:latin typeface="Symbol" panose="05050102010706020507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4837" y="4159749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ea typeface="맑은 고딕"/>
                  <a:cs typeface="Arial" pitchFamily="34" charset="0"/>
                </a:rPr>
                <a:t>β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-Actin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2990" y="1601205"/>
              <a:ext cx="613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49719" y="4577324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7805" y="3661551"/>
              <a:ext cx="5886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19130" y="4577324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95993" y="4577324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843077" y="2630301"/>
              <a:ext cx="7633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CREB</a:t>
              </a:r>
              <a:endParaRPr lang="ko-KR" altLang="en-US" sz="1600" b="1" dirty="0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671557" y="2115753"/>
              <a:ext cx="95731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p-CREB</a:t>
              </a:r>
              <a:endParaRPr lang="ko-KR" altLang="en-US" sz="1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9027" y="1086657"/>
              <a:ext cx="8074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p-ATM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797416" y="3144850"/>
              <a:ext cx="80983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HA/EE</a:t>
              </a:r>
              <a:endParaRPr lang="ko-KR" altLang="en-US" sz="1600" b="1" dirty="0"/>
            </a:p>
          </p:txBody>
        </p:sp>
        <p:pic>
          <p:nvPicPr>
            <p:cNvPr id="25" name="Picture 2"/>
            <p:cNvPicPr preferRelativeResize="0"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796" y="3608975"/>
              <a:ext cx="270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6" name="그룹 25"/>
          <p:cNvGrpSpPr/>
          <p:nvPr/>
        </p:nvGrpSpPr>
        <p:grpSpPr>
          <a:xfrm>
            <a:off x="5317849" y="3085563"/>
            <a:ext cx="3931694" cy="3130238"/>
            <a:chOff x="4890324" y="1425210"/>
            <a:chExt cx="3931694" cy="3130238"/>
          </a:xfrm>
        </p:grpSpPr>
        <p:graphicFrame>
          <p:nvGraphicFramePr>
            <p:cNvPr id="27" name="차트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70589183"/>
                </p:ext>
              </p:extLst>
            </p:nvPr>
          </p:nvGraphicFramePr>
          <p:xfrm>
            <a:off x="5381684" y="1425210"/>
            <a:ext cx="3440334" cy="24514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5966537" y="3701266"/>
              <a:ext cx="25359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22693" y="3701266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92104" y="3701266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0324" y="3724451"/>
              <a:ext cx="9076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sWT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sQL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altLang="ko-KR" sz="1600" b="1" dirty="0" smtClean="0">
                  <a:latin typeface="Symbol" panose="05050102010706020507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99556" y="3701266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68967" y="3701266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45830" y="3701266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4515421" y="2407600"/>
              <a:ext cx="1459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P-ATM (ratio)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69018" y="1770482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00158" y="2011834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00650" y="1857258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206711" y="2899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0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206711" y="2899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2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" name="그룹 63"/>
          <p:cNvGrpSpPr/>
          <p:nvPr/>
        </p:nvGrpSpPr>
        <p:grpSpPr>
          <a:xfrm>
            <a:off x="1256655" y="2464701"/>
            <a:ext cx="2863430" cy="5026042"/>
            <a:chOff x="808470" y="1247274"/>
            <a:chExt cx="2863430" cy="5026042"/>
          </a:xfrm>
        </p:grpSpPr>
        <p:pic>
          <p:nvPicPr>
            <p:cNvPr id="65" name="Picture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900" y="4748251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1893168" y="5675236"/>
              <a:ext cx="25359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790592" y="5675236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16233" y="5675236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33203" y="5688541"/>
              <a:ext cx="8739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sQL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altLang="ko-KR" sz="1600" b="1" dirty="0" smtClean="0">
                  <a:latin typeface="Symbol" panose="05050102010706020507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264952" y="5677211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pic>
          <p:nvPicPr>
            <p:cNvPr id="71" name="Picture 5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900" y="5249270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72" name="Picture 7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900" y="2744175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73" name="Picture 9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900" y="3245194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808470" y="5266817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ea typeface="맑은 고딕"/>
                  <a:cs typeface="Arial" pitchFamily="34" charset="0"/>
                </a:rPr>
                <a:t>β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-Actin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68771" y="3263329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-p53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21294" y="2762457"/>
              <a:ext cx="8787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-Chk2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6104" y="4765945"/>
              <a:ext cx="873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sQL</a:t>
              </a:r>
              <a:endParaRPr lang="en-US" altLang="ko-KR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86623" y="2261585"/>
              <a:ext cx="613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92660" y="1760713"/>
              <a:ext cx="8074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0" name="Picture 2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900" y="2243156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81" name="Picture 4"/>
            <p:cNvPicPr preferRelativeResize="0"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900" y="1742137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82" name="Picture 6"/>
            <p:cNvPicPr preferRelativeResize="0"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900" y="4247232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83" name="TextBox 82"/>
            <p:cNvSpPr txBox="1"/>
            <p:nvPr/>
          </p:nvSpPr>
          <p:spPr>
            <a:xfrm>
              <a:off x="991213" y="4265073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p-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Akt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4" name="Picture 14"/>
            <p:cNvPicPr preferRelativeResize="0"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900" y="3746213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85" name="TextBox 84"/>
            <p:cNvSpPr txBox="1"/>
            <p:nvPr/>
          </p:nvSpPr>
          <p:spPr>
            <a:xfrm>
              <a:off x="1162734" y="3764201"/>
              <a:ext cx="537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p53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85456" y="1247274"/>
              <a:ext cx="1443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A. A549 cells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7" name="그룹 86"/>
          <p:cNvGrpSpPr/>
          <p:nvPr/>
        </p:nvGrpSpPr>
        <p:grpSpPr>
          <a:xfrm>
            <a:off x="5793159" y="2474246"/>
            <a:ext cx="2917079" cy="4544681"/>
            <a:chOff x="4908621" y="1304764"/>
            <a:chExt cx="2917079" cy="4544681"/>
          </a:xfrm>
        </p:grpSpPr>
        <p:sp>
          <p:nvSpPr>
            <p:cNvPr id="88" name="TextBox 87"/>
            <p:cNvSpPr txBox="1"/>
            <p:nvPr/>
          </p:nvSpPr>
          <p:spPr>
            <a:xfrm>
              <a:off x="5994739" y="5241485"/>
              <a:ext cx="25359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892163" y="5241485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417804" y="5241485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934774" y="5264670"/>
              <a:ext cx="8739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sQL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altLang="ko-KR" sz="1600" b="1" dirty="0" smtClean="0">
                  <a:latin typeface="Symbol" panose="05050102010706020507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366523" y="5243460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908621" y="4833066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ea typeface="맑은 고딕"/>
                  <a:cs typeface="Arial" pitchFamily="34" charset="0"/>
                </a:rPr>
                <a:t>β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-Actin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068922" y="3334225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-p53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21445" y="2834611"/>
              <a:ext cx="8787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-Chk2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926190" y="4333453"/>
              <a:ext cx="8740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err="1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>
                  <a:latin typeface="Arial" pitchFamily="34" charset="0"/>
                  <a:cs typeface="Arial" pitchFamily="34" charset="0"/>
                </a:rPr>
                <a:t>sQL</a:t>
              </a:r>
              <a:endParaRPr lang="en-US" altLang="ko-KR" sz="1600" b="1" dirty="0">
                <a:latin typeface="Arial" pitchFamily="34" charset="0"/>
                <a:cs typeface="Arial" pitchFamily="34" charset="0"/>
              </a:endParaRPr>
            </a:p>
            <a:p>
              <a:pPr algn="r"/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186774" y="2334997"/>
              <a:ext cx="613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992811" y="1835383"/>
              <a:ext cx="8074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9" name="Picture 2"/>
            <p:cNvPicPr preferRelativeResize="0"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5700" y="4787711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0" name="Picture 4"/>
            <p:cNvPicPr preferRelativeResize="0">
              <a:picLocks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5700" y="4284391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1" name="Picture 6"/>
            <p:cNvPicPr preferRelativeResize="0"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5700" y="2271119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2" name="Picture 7"/>
            <p:cNvPicPr preferRelativeResize="0"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5700" y="1767801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3" name="Picture 10"/>
            <p:cNvPicPr preferRelativeResize="0"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5700" y="3277755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4" name="Picture 11"/>
            <p:cNvPicPr preferRelativeResize="0"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5700" y="2774437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5" name="Picture 10"/>
            <p:cNvPicPr preferRelativeResize="0">
              <a:picLocks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5700" y="3781073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06" name="TextBox 105"/>
            <p:cNvSpPr txBox="1"/>
            <p:nvPr/>
          </p:nvSpPr>
          <p:spPr>
            <a:xfrm>
              <a:off x="5091364" y="3833839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p-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Akt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17786" y="1304764"/>
              <a:ext cx="15648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B. H1299 cells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33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06711" y="2899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</a:t>
            </a: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그룹 54"/>
          <p:cNvGrpSpPr/>
          <p:nvPr/>
        </p:nvGrpSpPr>
        <p:grpSpPr>
          <a:xfrm>
            <a:off x="3056855" y="2450183"/>
            <a:ext cx="3367094" cy="2571445"/>
            <a:chOff x="2753833" y="1839851"/>
            <a:chExt cx="3367094" cy="2571445"/>
          </a:xfrm>
        </p:grpSpPr>
        <p:sp>
          <p:nvSpPr>
            <p:cNvPr id="56" name="TextBox 55"/>
            <p:cNvSpPr txBox="1"/>
            <p:nvPr/>
          </p:nvSpPr>
          <p:spPr>
            <a:xfrm>
              <a:off x="4320347" y="3803336"/>
              <a:ext cx="25359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17771" y="3803336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743412" y="3803336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753833" y="3826521"/>
              <a:ext cx="13805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6-Bnz-cAMP</a:t>
              </a:r>
            </a:p>
            <a:p>
              <a:pPr algn="r"/>
              <a:r>
                <a:rPr lang="en-US" altLang="ko-KR" sz="1600" b="1" dirty="0" smtClean="0">
                  <a:latin typeface="Symbol" panose="05050102010706020507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42748" y="3424670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ea typeface="맑은 고딕"/>
                  <a:cs typeface="Arial" pitchFamily="34" charset="0"/>
                </a:rPr>
                <a:t>β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-Actin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692131" y="3805311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179874" y="2905495"/>
              <a:ext cx="9573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-CREB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517813" y="2386321"/>
              <a:ext cx="613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24874" y="1867147"/>
              <a:ext cx="8074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-ATM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5" name="Picture 6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927" y="3351885"/>
              <a:ext cx="1980000" cy="43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66" name="Picture 7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927" y="2343862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67" name="Picture 10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927" y="1839851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68" name="Picture 12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927" y="2847873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33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711" y="2899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4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3607230" y="2135848"/>
            <a:ext cx="2978017" cy="3842727"/>
            <a:chOff x="2755743" y="1299946"/>
            <a:chExt cx="2978017" cy="3842727"/>
          </a:xfrm>
        </p:grpSpPr>
        <p:sp>
          <p:nvSpPr>
            <p:cNvPr id="7" name="TextBox 6"/>
            <p:cNvSpPr txBox="1"/>
            <p:nvPr/>
          </p:nvSpPr>
          <p:spPr>
            <a:xfrm>
              <a:off x="3835772" y="4546572"/>
              <a:ext cx="25359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47714" y="4546572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85304" y="4544779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22894" y="4544779"/>
              <a:ext cx="3048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73377" y="4557898"/>
              <a:ext cx="8739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sQL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altLang="ko-KR" sz="1600" b="1" dirty="0">
                  <a:latin typeface="Symbol" panose="05050102010706020507" pitchFamily="18" charset="2"/>
                  <a:cs typeface="Arial" pitchFamily="34" charset="0"/>
                </a:rPr>
                <a:t>g</a:t>
              </a:r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-Ray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55743" y="4126912"/>
              <a:ext cx="8915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ea typeface="맑은 고딕"/>
                  <a:cs typeface="Arial" pitchFamily="34" charset="0"/>
                </a:rPr>
                <a:t>β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-Actin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73377" y="3606057"/>
              <a:ext cx="873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sQL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5510" y="3568199"/>
              <a:ext cx="1980000" cy="431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5" name="Picture 4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0790" y="4098280"/>
              <a:ext cx="1980000" cy="43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aphicFrame>
          <p:nvGraphicFramePr>
            <p:cNvPr id="16" name="차트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72462085"/>
                </p:ext>
              </p:extLst>
            </p:nvPr>
          </p:nvGraphicFramePr>
          <p:xfrm>
            <a:off x="3147667" y="1299946"/>
            <a:ext cx="2586093" cy="22510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 rot="16200000">
              <a:off x="2263752" y="2254162"/>
              <a:ext cx="15114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err="1" smtClean="0">
                  <a:latin typeface="Symbol" panose="05050102010706020507" pitchFamily="18" charset="2"/>
                  <a:cs typeface="Arial" pitchFamily="34" charset="0"/>
                </a:rPr>
                <a:t>a</a:t>
              </a:r>
              <a:r>
                <a:rPr lang="en-US" altLang="ko-KR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sQL</a:t>
              </a:r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(ratio)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577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711" y="2899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5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2650950" y="2522191"/>
            <a:ext cx="5014417" cy="3412690"/>
            <a:chOff x="2650950" y="2925925"/>
            <a:chExt cx="5014417" cy="3412690"/>
          </a:xfrm>
        </p:grpSpPr>
        <p:graphicFrame>
          <p:nvGraphicFramePr>
            <p:cNvPr id="9" name="차트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0658998"/>
                </p:ext>
              </p:extLst>
            </p:nvPr>
          </p:nvGraphicFramePr>
          <p:xfrm>
            <a:off x="3093367" y="2925925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2650950" y="5507618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Symbol" pitchFamily="18" charset="2"/>
                  <a:cs typeface="Arial" pitchFamily="34" charset="0"/>
                </a:rPr>
                <a:t>a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sQL</a:t>
              </a:r>
            </a:p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OA</a:t>
              </a:r>
            </a:p>
            <a:p>
              <a:pPr algn="r"/>
              <a:r>
                <a:rPr lang="en-US" altLang="ko-KR" sz="1600" b="1" dirty="0" smtClean="0">
                  <a:latin typeface="Symbol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47327" y="5495426"/>
              <a:ext cx="3209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V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51260" y="5495426"/>
              <a:ext cx="3209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V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55193" y="5495426"/>
              <a:ext cx="3209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V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59126" y="5495426"/>
              <a:ext cx="3209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V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63059" y="5491949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50962" y="5493093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38865" y="5485569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26769" y="5486713"/>
              <a:ext cx="3048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723477" y="4076823"/>
              <a:ext cx="24002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Relative density (ratio)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65009" y="3781483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11847" y="4981217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215163" y="3994167"/>
            <a:ext cx="250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>
              <a:lnSpc>
                <a:spcPts val="1200"/>
              </a:lnSpc>
            </a:pPr>
            <a:r>
              <a:rPr lang="en-US" altLang="ko-KR" sz="2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72051" y="2522191"/>
            <a:ext cx="250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>
              <a:lnSpc>
                <a:spcPts val="1200"/>
              </a:lnSpc>
            </a:pPr>
            <a:r>
              <a:rPr lang="en-US" altLang="ko-KR" sz="2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6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711" y="2899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6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849968"/>
              </p:ext>
            </p:extLst>
          </p:nvPr>
        </p:nvGraphicFramePr>
        <p:xfrm>
          <a:off x="3135536" y="2504610"/>
          <a:ext cx="438699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6815" y="504450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600" b="1" dirty="0" err="1">
                <a:latin typeface="Arial" pitchFamily="34" charset="0"/>
                <a:cs typeface="Arial" pitchFamily="34" charset="0"/>
              </a:rPr>
              <a:t>G</a:t>
            </a:r>
            <a:r>
              <a:rPr lang="en-US" altLang="ko-KR" sz="1600" b="1" dirty="0" err="1">
                <a:latin typeface="Symbol" pitchFamily="18" charset="2"/>
                <a:cs typeface="Arial" pitchFamily="34" charset="0"/>
              </a:rPr>
              <a:t>a</a:t>
            </a:r>
            <a:r>
              <a:rPr lang="en-US" altLang="ko-KR" sz="1600" b="1" dirty="0" err="1">
                <a:latin typeface="Arial" pitchFamily="34" charset="0"/>
                <a:cs typeface="Arial" pitchFamily="34" charset="0"/>
              </a:rPr>
              <a:t>sQL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siB56</a:t>
            </a:r>
            <a:r>
              <a:rPr lang="en-US" altLang="ko-KR" sz="1600" b="1" dirty="0" smtClean="0">
                <a:latin typeface="Symbol" pitchFamily="18" charset="2"/>
                <a:cs typeface="Arial" pitchFamily="34" charset="0"/>
              </a:rPr>
              <a:t>d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smtClean="0">
                <a:latin typeface="Symbol" pitchFamily="18" charset="2"/>
                <a:cs typeface="Arial" pitchFamily="34" charset="0"/>
              </a:rPr>
              <a:t>g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-Ray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1108" y="5074541"/>
            <a:ext cx="332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V</a:t>
            </a: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C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-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4257" y="5074541"/>
            <a:ext cx="332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V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+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+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4509" y="5074541"/>
            <a:ext cx="332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V</a:t>
            </a: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+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-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5090" y="5074541"/>
            <a:ext cx="332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V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C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+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0667" y="5070480"/>
            <a:ext cx="304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+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+</a:t>
            </a: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-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7875" y="5070480"/>
            <a:ext cx="332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+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C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-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5607" y="5075570"/>
            <a:ext cx="304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+</a:t>
            </a: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+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+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92815" y="5075570"/>
            <a:ext cx="332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+</a:t>
            </a: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C</a:t>
            </a:r>
            <a:endParaRPr lang="en-US" altLang="ko-KR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+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759481" y="3733039"/>
            <a:ext cx="2400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density (ratio)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6145" y="3686019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5745" y="3062251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0217" y="3170263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ko-KR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66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85" y="289943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Fig. 7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2945909" y="2234159"/>
            <a:ext cx="4359418" cy="3639592"/>
            <a:chOff x="2945909" y="2234159"/>
            <a:chExt cx="4359418" cy="3639592"/>
          </a:xfrm>
        </p:grpSpPr>
        <p:sp>
          <p:nvSpPr>
            <p:cNvPr id="4" name="TextBox 3"/>
            <p:cNvSpPr txBox="1"/>
            <p:nvPr/>
          </p:nvSpPr>
          <p:spPr>
            <a:xfrm>
              <a:off x="2945909" y="4789089"/>
              <a:ext cx="87395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Symbol" pitchFamily="18" charset="2"/>
                  <a:cs typeface="Arial" pitchFamily="34" charset="0"/>
                </a:rPr>
                <a:t>a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sQL</a:t>
              </a:r>
              <a:endParaRPr lang="en-US" altLang="ko-KR" sz="1600" b="1" dirty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H89</a:t>
              </a:r>
            </a:p>
            <a:p>
              <a:pPr algn="r"/>
              <a:r>
                <a:rPr lang="en-US" altLang="ko-KR" sz="1600" b="1" dirty="0" err="1" smtClean="0">
                  <a:latin typeface="Arial" pitchFamily="34" charset="0"/>
                  <a:cs typeface="Arial" pitchFamily="34" charset="0"/>
                </a:rPr>
                <a:t>dnPKA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r>
                <a:rPr lang="en-US" altLang="ko-KR" sz="1600" b="1" dirty="0" smtClean="0">
                  <a:latin typeface="Symbol" pitchFamily="18" charset="2"/>
                  <a:cs typeface="Arial" pitchFamily="34" charset="0"/>
                </a:rPr>
                <a:t>g</a:t>
              </a:r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-Ray</a:t>
              </a:r>
              <a:endParaRPr lang="ko-KR" altLang="en-US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33331" y="4793800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60496" y="4796533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87661" y="4796533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4826" y="4796533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41991" y="4796533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69155" y="4796533"/>
              <a:ext cx="30489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>
                  <a:latin typeface="Arial" pitchFamily="34" charset="0"/>
                  <a:cs typeface="Arial" pitchFamily="34" charset="0"/>
                </a:rPr>
                <a:t>+</a:t>
              </a:r>
              <a:endParaRPr lang="en-US" altLang="ko-KR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-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</a:p>
            <a:p>
              <a:pPr algn="ctr"/>
              <a:r>
                <a:rPr lang="en-US" altLang="ko-KR" sz="1600" b="1" dirty="0" smtClean="0">
                  <a:latin typeface="Arial" pitchFamily="34" charset="0"/>
                  <a:cs typeface="Arial" pitchFamily="34" charset="0"/>
                </a:rPr>
                <a:t>+</a:t>
              </a:r>
              <a:endParaRPr lang="ko-KR" alt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204560" y="3376187"/>
              <a:ext cx="24002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Relative density (ratio)</a:t>
              </a:r>
              <a:endParaRPr lang="ko-KR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2" name="차트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19805598"/>
                </p:ext>
              </p:extLst>
            </p:nvPr>
          </p:nvGraphicFramePr>
          <p:xfrm>
            <a:off x="3561327" y="2234159"/>
            <a:ext cx="3744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5649143" y="3113143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81473" y="2696861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12905" y="4377349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41255" y="4381821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79435" y="4408047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ko-KR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176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1689</Words>
  <Application>Microsoft Office PowerPoint</Application>
  <PresentationFormat>사용자 지정</PresentationFormat>
  <Paragraphs>357</Paragraphs>
  <Slides>14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Office 테마</vt:lpstr>
      <vt:lpstr>SPW 10.0 Graph</vt:lpstr>
      <vt:lpstr>Supplementary figures</vt:lpstr>
      <vt:lpstr>Supplementary figures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crcsu</dc:creator>
  <cp:lastModifiedBy>YS JUHNN</cp:lastModifiedBy>
  <cp:revision>66</cp:revision>
  <cp:lastPrinted>2013-12-18T04:20:49Z</cp:lastPrinted>
  <dcterms:created xsi:type="dcterms:W3CDTF">2013-07-29T06:26:33Z</dcterms:created>
  <dcterms:modified xsi:type="dcterms:W3CDTF">2013-12-22T11:50:49Z</dcterms:modified>
</cp:coreProperties>
</file>